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1" r:id="rId28"/>
    <p:sldId id="29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4" autoAdjust="0"/>
    <p:restoredTop sz="96000" autoAdjust="0"/>
  </p:normalViewPr>
  <p:slideViewPr>
    <p:cSldViewPr>
      <p:cViewPr>
        <p:scale>
          <a:sx n="98" d="100"/>
          <a:sy n="98" d="100"/>
        </p:scale>
        <p:origin x="-1752" y="-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3237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marL="0" indent="30480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>
                <a:solidFill>
                  <a:srgbClr val="DA0002"/>
                </a:solidFill>
              </a:defRPr>
            </a:lvl1pPr>
            <a:lvl2pPr>
              <a:defRPr>
                <a:solidFill>
                  <a:srgbClr val="DA0002"/>
                </a:solidFill>
              </a:defRPr>
            </a:lvl2pPr>
            <a:lvl3pPr>
              <a:defRPr>
                <a:solidFill>
                  <a:srgbClr val="DA0002"/>
                </a:solidFill>
              </a:defRPr>
            </a:lvl3pPr>
            <a:lvl4pPr>
              <a:defRPr>
                <a:solidFill>
                  <a:srgbClr val="DA0002"/>
                </a:solidFill>
              </a:defRPr>
            </a:lvl4pPr>
            <a:lvl5pPr>
              <a:defRPr>
                <a:solidFill>
                  <a:srgbClr val="DA0002"/>
                </a:solidFill>
              </a:defRPr>
            </a:lvl5pPr>
            <a:lvl6pPr>
              <a:defRPr>
                <a:solidFill>
                  <a:srgbClr val="DA0002"/>
                </a:solidFill>
              </a:defRPr>
            </a:lvl6pPr>
            <a:lvl7pPr>
              <a:defRPr>
                <a:solidFill>
                  <a:srgbClr val="DA0002"/>
                </a:solidFill>
              </a:defRPr>
            </a:lvl7pPr>
            <a:lvl8pPr>
              <a:defRPr>
                <a:solidFill>
                  <a:srgbClr val="DA0002"/>
                </a:solidFill>
              </a:defRPr>
            </a:lvl8pPr>
            <a:lvl9pPr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>
                <a:solidFill>
                  <a:srgbClr val="DA0002"/>
                </a:solidFill>
              </a:defRPr>
            </a:lvl1pPr>
            <a:lvl2pPr>
              <a:defRPr>
                <a:solidFill>
                  <a:srgbClr val="DA0002"/>
                </a:solidFill>
              </a:defRPr>
            </a:lvl2pPr>
            <a:lvl3pPr>
              <a:defRPr>
                <a:solidFill>
                  <a:srgbClr val="DA0002"/>
                </a:solidFill>
              </a:defRPr>
            </a:lvl3pPr>
            <a:lvl4pPr>
              <a:defRPr>
                <a:solidFill>
                  <a:srgbClr val="DA0002"/>
                </a:solidFill>
              </a:defRPr>
            </a:lvl4pPr>
            <a:lvl5pPr>
              <a:defRPr>
                <a:solidFill>
                  <a:srgbClr val="DA0002"/>
                </a:solidFill>
              </a:defRPr>
            </a:lvl5pPr>
            <a:lvl6pPr>
              <a:defRPr>
                <a:solidFill>
                  <a:srgbClr val="DA0002"/>
                </a:solidFill>
              </a:defRPr>
            </a:lvl6pPr>
            <a:lvl7pPr>
              <a:defRPr>
                <a:solidFill>
                  <a:srgbClr val="DA0002"/>
                </a:solidFill>
              </a:defRPr>
            </a:lvl7pPr>
            <a:lvl8pPr>
              <a:defRPr>
                <a:solidFill>
                  <a:srgbClr val="DA0002"/>
                </a:solidFill>
              </a:defRPr>
            </a:lvl8pPr>
            <a:lvl9pPr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marL="0" indent="228600"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ndsat.usgs.gov/science_an_anomalies.php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34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-8"/>
            <a:ext cx="1770450" cy="1462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57200" y="9501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4800">
                <a:latin typeface="Open Sans"/>
                <a:ea typeface="Open Sans"/>
                <a:cs typeface="Open Sans"/>
                <a:sym typeface="Open Sans"/>
              </a:rPr>
              <a:t>Web Based</a:t>
            </a:r>
          </a:p>
          <a:p>
            <a:pPr lvl="0" algn="r" rtl="0">
              <a:buNone/>
            </a:pPr>
            <a:r>
              <a:rPr lang="en" sz="4800">
                <a:latin typeface="Open Sans"/>
                <a:ea typeface="Open Sans"/>
                <a:cs typeface="Open Sans"/>
                <a:sym typeface="Open Sans"/>
              </a:rPr>
              <a:t>Impervious Cover</a:t>
            </a:r>
          </a:p>
          <a:p>
            <a:pPr lvl="0" algn="r" rtl="0">
              <a:buNone/>
            </a:pPr>
            <a:r>
              <a:rPr lang="en" sz="4800">
                <a:latin typeface="Open Sans"/>
                <a:ea typeface="Open Sans"/>
                <a:cs typeface="Open Sans"/>
                <a:sym typeface="Open Sans"/>
              </a:rPr>
              <a:t>Decision Making Tool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381000" y="4768975"/>
            <a:ext cx="3234299" cy="95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Sheneeka Ward</a:t>
            </a:r>
          </a:p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James Yang</a:t>
            </a:r>
          </a:p>
        </p:txBody>
      </p:sp>
      <p:sp>
        <p:nvSpPr>
          <p:cNvPr id="41" name="Shape 41"/>
          <p:cNvSpPr txBox="1"/>
          <p:nvPr/>
        </p:nvSpPr>
        <p:spPr>
          <a:xfrm>
            <a:off x="5720700" y="5719075"/>
            <a:ext cx="2966099" cy="950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National Aeronautics and</a:t>
            </a:r>
          </a:p>
          <a:p>
            <a:pPr lvl="0" algn="r" rtl="0"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Space Administration</a:t>
            </a:r>
          </a:p>
          <a:p>
            <a:endParaRPr lang="en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 rtl="0"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Stennis Space Center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subTitle" idx="2"/>
          </p:nvPr>
        </p:nvSpPr>
        <p:spPr>
          <a:xfrm>
            <a:off x="685800" y="5877075"/>
            <a:ext cx="3129900" cy="79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December 12, 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Automate the impervious cover product generation process</a:t>
            </a:r>
          </a:p>
          <a:p>
            <a:endParaRPr lang="en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Create a web application to visualize impervious cover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rgbClr val="B7B7B7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B7B7B7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B7B7B7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Automation of Impervious Cover Map Production</a:t>
            </a:r>
          </a:p>
          <a:p>
            <a:endParaRPr lang="en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Automation</a:t>
            </a:r>
          </a:p>
        </p:txBody>
      </p:sp>
      <p:sp>
        <p:nvSpPr>
          <p:cNvPr id="119" name="Shape 119"/>
          <p:cNvSpPr/>
          <p:nvPr/>
        </p:nvSpPr>
        <p:spPr>
          <a:xfrm>
            <a:off x="0" y="1998825"/>
            <a:ext cx="4583200" cy="3401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0" name="Shape 120"/>
          <p:cNvSpPr/>
          <p:nvPr/>
        </p:nvSpPr>
        <p:spPr>
          <a:xfrm>
            <a:off x="4583200" y="1998825"/>
            <a:ext cx="4511999" cy="34014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121" name="Shape 121"/>
          <p:cNvCxnSpPr/>
          <p:nvPr/>
        </p:nvCxnSpPr>
        <p:spPr>
          <a:xfrm>
            <a:off x="4572000" y="1562275"/>
            <a:ext cx="0" cy="51119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1217174" y="1598675"/>
            <a:ext cx="6709650" cy="50322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8" name="Shape 128"/>
          <p:cNvSpPr/>
          <p:nvPr/>
        </p:nvSpPr>
        <p:spPr>
          <a:xfrm>
            <a:off x="1401475" y="2010300"/>
            <a:ext cx="6283500" cy="1964399"/>
          </a:xfrm>
          <a:prstGeom prst="rect">
            <a:avLst/>
          </a:prstGeom>
          <a:solidFill>
            <a:srgbClr val="08D400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401475" y="3974700"/>
            <a:ext cx="6283500" cy="1263600"/>
          </a:xfrm>
          <a:prstGeom prst="rect">
            <a:avLst/>
          </a:prstGeom>
          <a:solidFill>
            <a:srgbClr val="D40000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401475" y="5238300"/>
            <a:ext cx="6283500" cy="1392599"/>
          </a:xfrm>
          <a:prstGeom prst="rect">
            <a:avLst/>
          </a:prstGeom>
          <a:solidFill>
            <a:srgbClr val="0001D4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0" y="1918400"/>
            <a:ext cx="1321200" cy="9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300" dirty="0"/>
              <a:t>Data Preparation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0" y="3974700"/>
            <a:ext cx="1401600" cy="9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300"/>
              <a:t>Pixel Classification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0" y="5238300"/>
            <a:ext cx="1401600" cy="9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300"/>
              <a:t>Percent Imperviousness Value Assignment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</a:t>
            </a:r>
          </a:p>
        </p:txBody>
      </p:sp>
      <p:sp>
        <p:nvSpPr>
          <p:cNvPr id="139" name="Shape 139"/>
          <p:cNvSpPr/>
          <p:nvPr/>
        </p:nvSpPr>
        <p:spPr>
          <a:xfrm>
            <a:off x="1219200" y="1600200"/>
            <a:ext cx="6705600" cy="5029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0" name="Shape 140"/>
          <p:cNvSpPr/>
          <p:nvPr/>
        </p:nvSpPr>
        <p:spPr>
          <a:xfrm>
            <a:off x="1355525" y="1987325"/>
            <a:ext cx="6157200" cy="4009200"/>
          </a:xfrm>
          <a:prstGeom prst="rect">
            <a:avLst/>
          </a:prstGeom>
          <a:solidFill>
            <a:srgbClr val="0001D4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0" y="1987325"/>
            <a:ext cx="1355399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300"/>
              <a:t>Percent Imperviousness Value Refinement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1217174" y="1598675"/>
            <a:ext cx="6709650" cy="50322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8" name="Shape 148"/>
          <p:cNvSpPr/>
          <p:nvPr/>
        </p:nvSpPr>
        <p:spPr>
          <a:xfrm>
            <a:off x="1401475" y="2010300"/>
            <a:ext cx="6283500" cy="1964399"/>
          </a:xfrm>
          <a:prstGeom prst="rect">
            <a:avLst/>
          </a:prstGeom>
          <a:solidFill>
            <a:srgbClr val="08D400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0" y="1918400"/>
            <a:ext cx="1321200" cy="9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300"/>
              <a:t>Data Preparation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3209911" y="2362200"/>
            <a:ext cx="2639875" cy="41591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Automation: Data Preparation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517073" y="1539325"/>
            <a:ext cx="595745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Downloading Satellite </a:t>
            </a:r>
            <a:r>
              <a:rPr lang="en" sz="3000" dirty="0"/>
              <a:t>Imagery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Download satellite images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>
                <a:latin typeface="Open Sans"/>
                <a:ea typeface="Open Sans"/>
                <a:cs typeface="Open Sans"/>
                <a:sym typeface="Open Sans"/>
              </a:rPr>
              <a:t>USGS Global Visualization Viewer (GloVis)</a:t>
            </a:r>
          </a:p>
          <a:p>
            <a:endParaRPr lang="en"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Reject unusable data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>
                <a:latin typeface="Open Sans"/>
                <a:ea typeface="Open Sans"/>
                <a:cs typeface="Open Sans"/>
                <a:sym typeface="Open Sans"/>
              </a:rPr>
              <a:t>Anomalies with imagery from Landsat 7* </a:t>
            </a:r>
          </a:p>
          <a:p>
            <a:pPr lvl="0" rtl="0"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 sz="10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http://landsat.usgs.gov/science_an_anomalies.php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Alternative sources of satellite imagery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</a:p>
          <a:p>
            <a:endParaRPr lang="en" sz="1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1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Automation: Data Preparation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4380600" y="4435775"/>
            <a:ext cx="3856475" cy="21321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64" name="Shape 164"/>
          <p:cNvSpPr/>
          <p:nvPr/>
        </p:nvSpPr>
        <p:spPr>
          <a:xfrm>
            <a:off x="1380399" y="4435775"/>
            <a:ext cx="2345350" cy="21321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343150" y="2209800"/>
            <a:ext cx="4457700" cy="38195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hape 156"/>
          <p:cNvSpPr txBox="1"/>
          <p:nvPr/>
        </p:nvSpPr>
        <p:spPr>
          <a:xfrm>
            <a:off x="1517073" y="1539325"/>
            <a:ext cx="595745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Spectral Enhancement</a:t>
            </a:r>
            <a:endParaRPr lang="en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Normalized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Difference Vegetation Index (NDVI)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IR is the near-infrared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band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is the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visible red band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6172200" y="2590800"/>
            <a:ext cx="1745250" cy="15707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Automation of Impervious Cover Map Production</a:t>
            </a:r>
          </a:p>
          <a:p>
            <a:endParaRPr lang="en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88162" y="2290250"/>
            <a:ext cx="8567676" cy="39685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2" name="Shape 192"/>
          <p:cNvSpPr txBox="1">
            <a:spLocks noGrp="1"/>
          </p:cNvSpPr>
          <p:nvPr>
            <p:ph type="title" idx="2"/>
          </p:nvPr>
        </p:nvSpPr>
        <p:spPr>
          <a:xfrm>
            <a:off x="1482850" y="6204500"/>
            <a:ext cx="1446300" cy="500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ERDAS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title" idx="3"/>
          </p:nvPr>
        </p:nvSpPr>
        <p:spPr>
          <a:xfrm>
            <a:off x="6215950" y="6169500"/>
            <a:ext cx="1615500" cy="53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MATLAB</a:t>
            </a:r>
          </a:p>
        </p:txBody>
      </p:sp>
      <p:sp>
        <p:nvSpPr>
          <p:cNvPr id="6" name="Shape 156"/>
          <p:cNvSpPr txBox="1"/>
          <p:nvPr/>
        </p:nvSpPr>
        <p:spPr>
          <a:xfrm>
            <a:off x="914400" y="1539325"/>
            <a:ext cx="733876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NDVI Comparison: ERDAS vs. MATLAB</a:t>
            </a:r>
            <a:endParaRPr lang="en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Principal Component Analysis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Compresses common patterns into fewer bands. 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For this process we used the 1st and 2nd principal components (brightness and greenness). 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7200" y="2277075"/>
            <a:ext cx="8545949" cy="14554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990600" y="2168225"/>
            <a:ext cx="7032872" cy="4156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07" name="Shape 207"/>
          <p:cNvSpPr txBox="1">
            <a:spLocks noGrp="1"/>
          </p:cNvSpPr>
          <p:nvPr>
            <p:ph type="title" idx="2"/>
          </p:nvPr>
        </p:nvSpPr>
        <p:spPr>
          <a:xfrm>
            <a:off x="6359650" y="6321900"/>
            <a:ext cx="1446300" cy="500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ERDAS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title" idx="3"/>
          </p:nvPr>
        </p:nvSpPr>
        <p:spPr>
          <a:xfrm>
            <a:off x="1474450" y="6321900"/>
            <a:ext cx="1615500" cy="53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MATLAB</a:t>
            </a:r>
          </a:p>
        </p:txBody>
      </p:sp>
      <p:sp>
        <p:nvSpPr>
          <p:cNvPr id="6" name="Shape 156"/>
          <p:cNvSpPr txBox="1"/>
          <p:nvPr/>
        </p:nvSpPr>
        <p:spPr>
          <a:xfrm>
            <a:off x="914400" y="1511101"/>
            <a:ext cx="733876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PCA Comparison: ERDAS vs. MATLAB</a:t>
            </a:r>
            <a:endParaRPr lang="en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Tasseled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Cap Transformation (TC)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Transformation that enhances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vegetation features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Brightness, greenness, and </a:t>
            </a: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wetness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133600" y="3721936"/>
            <a:ext cx="4985799" cy="14969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6" name="Shape 216"/>
          <p:cNvSpPr/>
          <p:nvPr/>
        </p:nvSpPr>
        <p:spPr>
          <a:xfrm>
            <a:off x="2259536" y="5269661"/>
            <a:ext cx="4733925" cy="12477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219200" y="2285692"/>
            <a:ext cx="6568611" cy="403890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3" name="Shape 223"/>
          <p:cNvSpPr txBox="1">
            <a:spLocks noGrp="1"/>
          </p:cNvSpPr>
          <p:nvPr>
            <p:ph type="title" idx="2"/>
          </p:nvPr>
        </p:nvSpPr>
        <p:spPr>
          <a:xfrm>
            <a:off x="6131050" y="6280800"/>
            <a:ext cx="1446300" cy="500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ERDAS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title" idx="3"/>
          </p:nvPr>
        </p:nvSpPr>
        <p:spPr>
          <a:xfrm>
            <a:off x="1474450" y="6245700"/>
            <a:ext cx="1615500" cy="53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MATLAB</a:t>
            </a:r>
          </a:p>
        </p:txBody>
      </p:sp>
      <p:sp>
        <p:nvSpPr>
          <p:cNvPr id="6" name="Shape 156"/>
          <p:cNvSpPr txBox="1"/>
          <p:nvPr/>
        </p:nvSpPr>
        <p:spPr>
          <a:xfrm>
            <a:off x="914400" y="1511101"/>
            <a:ext cx="733876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TC Comparison: ERDAS vs. MATLAB</a:t>
            </a:r>
            <a:endParaRPr lang="en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1219200" y="1600200"/>
            <a:ext cx="6705600" cy="5029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Automation</a:t>
            </a:r>
          </a:p>
        </p:txBody>
      </p:sp>
      <p:sp>
        <p:nvSpPr>
          <p:cNvPr id="4" name="Shape 171"/>
          <p:cNvSpPr/>
          <p:nvPr/>
        </p:nvSpPr>
        <p:spPr>
          <a:xfrm>
            <a:off x="1401475" y="3974700"/>
            <a:ext cx="6283500" cy="1263600"/>
          </a:xfrm>
          <a:prstGeom prst="rect">
            <a:avLst/>
          </a:prstGeom>
          <a:solidFill>
            <a:srgbClr val="D40000">
              <a:alpha val="25000"/>
            </a:srgb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Shape 172"/>
          <p:cNvSpPr txBox="1"/>
          <p:nvPr/>
        </p:nvSpPr>
        <p:spPr>
          <a:xfrm>
            <a:off x="0" y="3974700"/>
            <a:ext cx="1401600" cy="9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300"/>
              <a:t>Pixel Classification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65586" y="2094424"/>
            <a:ext cx="8412826" cy="3420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Pixel Classification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Pixel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3810000" cy="685800"/>
          </a:xfrm>
        </p:spPr>
        <p:txBody>
          <a:bodyPr/>
          <a:lstStyle/>
          <a:p>
            <a:r>
              <a:rPr lang="en-US" dirty="0" smtClean="0"/>
              <a:t>ISODATA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838980"/>
            <a:ext cx="3810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pixel is a 24 dimensional vector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Pick 40 random pixels and call them “cluster centers”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All other pixels are grouped with their closest “cluster center”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Remove clusters that don’t have the minimum number of pixels, move each cluster center to the centroid of each cluster, and reassign pixels as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Calculate the standard deviation of each cluster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standard deviation minimum is not met for a cluster, split the cluster in half and </a:t>
            </a:r>
            <a:r>
              <a:rPr lang="en-US" dirty="0" err="1" smtClean="0"/>
              <a:t>recluster</a:t>
            </a:r>
            <a:r>
              <a:rPr lang="en-US" dirty="0" smtClean="0"/>
              <a:t> the pixels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clusters are too close to each other, merge those clusters and </a:t>
            </a:r>
            <a:r>
              <a:rPr lang="en-US" dirty="0" err="1" smtClean="0"/>
              <a:t>recluster</a:t>
            </a:r>
            <a:r>
              <a:rPr lang="en-US" dirty="0" smtClean="0"/>
              <a:t> the pixels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Reiterate until minimum standard deviation, minimum cluster distance, or convergence; or until number of maximum iterations is reached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6679" y="2280653"/>
            <a:ext cx="2062746" cy="2062747"/>
            <a:chOff x="1" y="2057400"/>
            <a:chExt cx="1759752" cy="1759753"/>
          </a:xfrm>
        </p:grpSpPr>
        <p:pic>
          <p:nvPicPr>
            <p:cNvPr id="1032" name="Picture 8" descr="http://ritter.tea.state.tx.us/student.assessment/resources/online/2006/grade10/math/images/47graphicaa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057400"/>
              <a:ext cx="1759752" cy="175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762000" y="220980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38200" y="218200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8200" y="2286000"/>
              <a:ext cx="63072" cy="5865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66800" y="243840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67158" y="2346344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" y="243840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95400" y="2619501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70040" y="2484331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35032" y="2598632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33400" y="3073541"/>
              <a:ext cx="63072" cy="586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29171" y="2482613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5640" y="2574913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42525" y="3101340"/>
              <a:ext cx="63072" cy="5865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5331" y="2484119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52432" y="2601903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7798" y="3147059"/>
              <a:ext cx="63072" cy="586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80220" y="2392893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7200" y="3124200"/>
              <a:ext cx="63072" cy="586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80532" y="2438612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820" y="3200400"/>
              <a:ext cx="63072" cy="586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6243" y="2999366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0896" y="3108308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77853" y="321499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8200" y="3196850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70182" y="2983367"/>
              <a:ext cx="63072" cy="5865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44900" y="2280653"/>
            <a:ext cx="2062746" cy="2062747"/>
            <a:chOff x="2057400" y="2057399"/>
            <a:chExt cx="1759752" cy="1759753"/>
          </a:xfrm>
        </p:grpSpPr>
        <p:pic>
          <p:nvPicPr>
            <p:cNvPr id="91" name="Picture 8" descr="http://ritter.tea.state.tx.us/student.assessment/resources/online/2006/grade10/math/images/47graphicaa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057399"/>
              <a:ext cx="1759752" cy="175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Oval 91"/>
            <p:cNvSpPr/>
            <p:nvPr/>
          </p:nvSpPr>
          <p:spPr>
            <a:xfrm>
              <a:off x="2819399" y="2209799"/>
              <a:ext cx="63072" cy="5865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895599" y="2181999"/>
              <a:ext cx="63072" cy="5865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895599" y="2285999"/>
              <a:ext cx="63072" cy="5865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90799" y="2438399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2590799" y="3073540"/>
              <a:ext cx="63072" cy="586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386570" y="2482612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2313039" y="2574912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2999924" y="3101339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12730" y="2484118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2605197" y="3147058"/>
              <a:ext cx="63072" cy="586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337619" y="2392892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514599" y="3124199"/>
              <a:ext cx="63072" cy="586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737931" y="2438611"/>
              <a:ext cx="63072" cy="5865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6219" y="3200399"/>
              <a:ext cx="63072" cy="586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083642" y="2999365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178295" y="3108307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035252" y="3214989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895599" y="3196849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227581" y="2983366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124033" y="2454715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3324391" y="2362659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3352633" y="2635816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27273" y="2500646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3092265" y="2614947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3209665" y="2618218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4230" y="4416078"/>
            <a:ext cx="2137121" cy="2137122"/>
            <a:chOff x="1093333" y="4266514"/>
            <a:chExt cx="1759752" cy="1759753"/>
          </a:xfrm>
        </p:grpSpPr>
        <p:pic>
          <p:nvPicPr>
            <p:cNvPr id="124" name="Picture 8" descr="http://ritter.tea.state.tx.us/student.assessment/resources/online/2006/grade10/math/images/47graphicaa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333" y="4266514"/>
              <a:ext cx="1759752" cy="175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Oval 124"/>
            <p:cNvSpPr/>
            <p:nvPr/>
          </p:nvSpPr>
          <p:spPr>
            <a:xfrm>
              <a:off x="1855332" y="4418914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931532" y="4391114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931532" y="4495114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626732" y="4647514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1626732" y="5282655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22503" y="4691727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1348972" y="4784027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035857" y="5310454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348663" y="4693233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1641130" y="5356173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373552" y="4602007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1550532" y="5333314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773864" y="4647726"/>
              <a:ext cx="63072" cy="5865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602152" y="5409514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119575" y="5208480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214228" y="5317422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071185" y="5424104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1931532" y="5405964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263514" y="5192481"/>
              <a:ext cx="63072" cy="5865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2159966" y="4663830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2360324" y="4571774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2388566" y="4844931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2263206" y="4709761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2128198" y="4824062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2245598" y="4827333"/>
              <a:ext cx="63072" cy="5865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25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Pixel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53400" cy="685800"/>
          </a:xfrm>
        </p:spPr>
        <p:txBody>
          <a:bodyPr/>
          <a:lstStyle/>
          <a:p>
            <a:r>
              <a:rPr lang="en-US" dirty="0" smtClean="0"/>
              <a:t>Assigning Percent Imperviousness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2590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 each cluster an estimated percent imperviousness value from a lookup table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74656" y="3225218"/>
            <a:ext cx="457200" cy="352066"/>
            <a:chOff x="381000" y="2057400"/>
            <a:chExt cx="5943600" cy="4576863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381000" y="48241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43200" y="205740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943100" y="3836751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596957" y="269492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895600" y="50113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057400" y="5796063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965643" y="5339674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410200" y="39859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886200" y="41731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620638" y="283781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7493" y="4487383"/>
            <a:ext cx="457200" cy="352066"/>
            <a:chOff x="381000" y="2057400"/>
            <a:chExt cx="5943600" cy="457686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0" name="Oval 149"/>
            <p:cNvSpPr/>
            <p:nvPr/>
          </p:nvSpPr>
          <p:spPr>
            <a:xfrm>
              <a:off x="381000" y="48241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743200" y="205740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943100" y="3836751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596957" y="269492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95600" y="50113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057400" y="5796063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3965643" y="5339674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5410200" y="39859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886200" y="41731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4620638" y="283781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49216" y="3809795"/>
            <a:ext cx="457200" cy="352066"/>
            <a:chOff x="381000" y="2057400"/>
            <a:chExt cx="5943600" cy="4576863"/>
          </a:xfrm>
          <a:solidFill>
            <a:schemeClr val="accent4"/>
          </a:solidFill>
        </p:grpSpPr>
        <p:sp>
          <p:nvSpPr>
            <p:cNvPr id="161" name="Oval 160"/>
            <p:cNvSpPr/>
            <p:nvPr/>
          </p:nvSpPr>
          <p:spPr>
            <a:xfrm>
              <a:off x="381000" y="48241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743200" y="205740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943100" y="3836751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1596957" y="269492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895600" y="50113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057400" y="5796063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965643" y="5339674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5410200" y="39859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886200" y="41731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4620638" y="283781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15917" y="5190454"/>
            <a:ext cx="457200" cy="352066"/>
            <a:chOff x="381000" y="2057400"/>
            <a:chExt cx="5943600" cy="457686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2" name="Oval 171"/>
            <p:cNvSpPr/>
            <p:nvPr/>
          </p:nvSpPr>
          <p:spPr>
            <a:xfrm>
              <a:off x="381000" y="48241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743200" y="205740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1943100" y="3836751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596957" y="269492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95600" y="50113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057400" y="5796063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965643" y="5339674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410200" y="39859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3886200" y="41731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4620638" y="283781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988480" y="5943600"/>
            <a:ext cx="457200" cy="352066"/>
            <a:chOff x="381000" y="2057400"/>
            <a:chExt cx="5943600" cy="4576863"/>
          </a:xfrm>
          <a:solidFill>
            <a:schemeClr val="accent3">
              <a:lumMod val="50000"/>
            </a:schemeClr>
          </a:solidFill>
        </p:grpSpPr>
        <p:sp>
          <p:nvSpPr>
            <p:cNvPr id="183" name="Oval 182"/>
            <p:cNvSpPr/>
            <p:nvPr/>
          </p:nvSpPr>
          <p:spPr>
            <a:xfrm>
              <a:off x="381000" y="48241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743200" y="205740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1943100" y="3836751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1596957" y="2694920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895600" y="50113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2057400" y="5796063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965643" y="5339674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410200" y="398590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886200" y="4173166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620638" y="2837819"/>
              <a:ext cx="914400" cy="838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5410200" y="3482999"/>
            <a:ext cx="281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1: 100%</a:t>
            </a:r>
          </a:p>
          <a:p>
            <a:r>
              <a:rPr lang="en-US" dirty="0" smtClean="0"/>
              <a:t>Category 2: 25%</a:t>
            </a:r>
          </a:p>
          <a:p>
            <a:r>
              <a:rPr lang="en-US" dirty="0" smtClean="0"/>
              <a:t>Category 3: 80%</a:t>
            </a:r>
          </a:p>
          <a:p>
            <a:r>
              <a:rPr lang="en-US" dirty="0" smtClean="0"/>
              <a:t>Category 4: 62%</a:t>
            </a:r>
          </a:p>
          <a:p>
            <a:r>
              <a:rPr lang="en-US" dirty="0" smtClean="0"/>
              <a:t>Category 5: 65%</a:t>
            </a:r>
          </a:p>
          <a:p>
            <a:r>
              <a:rPr lang="en-US" dirty="0" smtClean="0"/>
              <a:t>Category 6: 47%</a:t>
            </a:r>
          </a:p>
          <a:p>
            <a:r>
              <a:rPr lang="en-US" dirty="0" smtClean="0"/>
              <a:t>Category 7: 31%</a:t>
            </a:r>
          </a:p>
          <a:p>
            <a:r>
              <a:rPr lang="en-US" dirty="0" smtClean="0"/>
              <a:t>Category 8: 98%</a:t>
            </a:r>
          </a:p>
          <a:p>
            <a:r>
              <a:rPr lang="en-US" dirty="0" smtClean="0"/>
              <a:t>Category 9: 10%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752600" y="3405803"/>
            <a:ext cx="3657600" cy="861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676400" y="3842033"/>
            <a:ext cx="3733800" cy="162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76400" y="4635730"/>
            <a:ext cx="3733800" cy="203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676400" y="5353205"/>
            <a:ext cx="3733800" cy="738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600200" y="4487383"/>
            <a:ext cx="3810000" cy="872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9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3048000" y="2597868"/>
            <a:ext cx="3242452" cy="15169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2" name="Shape 242"/>
          <p:cNvSpPr/>
          <p:nvPr/>
        </p:nvSpPr>
        <p:spPr>
          <a:xfrm>
            <a:off x="923834" y="3810000"/>
            <a:ext cx="3267166" cy="28956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43" name="Shape 243"/>
          <p:cNvSpPr/>
          <p:nvPr/>
        </p:nvSpPr>
        <p:spPr>
          <a:xfrm>
            <a:off x="5316510" y="3812300"/>
            <a:ext cx="3321735" cy="289559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Automation: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Pixel Classification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Shape 156"/>
          <p:cNvSpPr txBox="1"/>
          <p:nvPr/>
        </p:nvSpPr>
        <p:spPr>
          <a:xfrm>
            <a:off x="914400" y="1539325"/>
            <a:ext cx="7338765" cy="107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3000" dirty="0" smtClean="0"/>
              <a:t>Impervious Cover Selection GUI:</a:t>
            </a:r>
          </a:p>
          <a:p>
            <a:pPr algn="ctr">
              <a:buNone/>
            </a:pPr>
            <a:r>
              <a:rPr lang="en" sz="3000" dirty="0" smtClean="0"/>
              <a:t>National Land Cover Database (NLCD)</a:t>
            </a:r>
            <a:endParaRPr lang="en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Automation of Impervious Cover Map Production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2128837" y="1600200"/>
            <a:ext cx="4886325" cy="5029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Automation: Work in Progress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Cover Data Production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3403500" y="4241100"/>
            <a:ext cx="1966800" cy="16160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</p:txBody>
      </p:sp>
      <p:sp>
        <p:nvSpPr>
          <p:cNvPr id="263" name="Shape 263"/>
          <p:cNvSpPr/>
          <p:nvPr/>
        </p:nvSpPr>
        <p:spPr>
          <a:xfrm>
            <a:off x="3605912" y="4620650"/>
            <a:ext cx="1561974" cy="10399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64" name="Shape 264"/>
          <p:cNvSpPr txBox="1"/>
          <p:nvPr/>
        </p:nvSpPr>
        <p:spPr>
          <a:xfrm>
            <a:off x="4006948" y="4283850"/>
            <a:ext cx="759900" cy="24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Client</a:t>
            </a:r>
          </a:p>
        </p:txBody>
      </p:sp>
      <p:sp>
        <p:nvSpPr>
          <p:cNvPr id="265" name="Shape 265"/>
          <p:cNvSpPr/>
          <p:nvPr/>
        </p:nvSpPr>
        <p:spPr>
          <a:xfrm>
            <a:off x="457200" y="1823662"/>
            <a:ext cx="3871799" cy="1484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2609460" y="1823650"/>
            <a:ext cx="1559700" cy="32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Cloud Server</a:t>
            </a:r>
          </a:p>
        </p:txBody>
      </p:sp>
      <p:sp>
        <p:nvSpPr>
          <p:cNvPr id="267" name="Shape 267"/>
          <p:cNvSpPr/>
          <p:nvPr/>
        </p:nvSpPr>
        <p:spPr>
          <a:xfrm>
            <a:off x="3534580" y="2212470"/>
            <a:ext cx="639900" cy="35489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609497" y="2814228"/>
            <a:ext cx="639900" cy="325799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3570025" y="2220219"/>
            <a:ext cx="544200" cy="283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PHP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516202" y="2777150"/>
            <a:ext cx="826200" cy="32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Apache</a:t>
            </a:r>
          </a:p>
        </p:txBody>
      </p:sp>
      <p:sp>
        <p:nvSpPr>
          <p:cNvPr id="271" name="Shape 271"/>
          <p:cNvSpPr/>
          <p:nvPr/>
        </p:nvSpPr>
        <p:spPr>
          <a:xfrm rot="2693787">
            <a:off x="2686869" y="3714285"/>
            <a:ext cx="704279" cy="32583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609519" y="2212467"/>
            <a:ext cx="639900" cy="354899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534592" y="2814228"/>
            <a:ext cx="639900" cy="32579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3441298" y="2794051"/>
            <a:ext cx="826200" cy="283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2587033" y="2203214"/>
            <a:ext cx="755369" cy="354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MySQL</a:t>
            </a:r>
          </a:p>
        </p:txBody>
      </p:sp>
      <p:sp>
        <p:nvSpPr>
          <p:cNvPr id="276" name="Shape 276"/>
          <p:cNvSpPr/>
          <p:nvPr/>
        </p:nvSpPr>
        <p:spPr>
          <a:xfrm>
            <a:off x="629619" y="2097879"/>
            <a:ext cx="1493999" cy="9362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77" name="Shape 277"/>
          <p:cNvCxnSpPr>
            <a:stCxn id="265" idx="0"/>
            <a:endCxn id="265" idx="2"/>
          </p:cNvCxnSpPr>
          <p:nvPr/>
        </p:nvCxnSpPr>
        <p:spPr>
          <a:xfrm>
            <a:off x="2393099" y="1823662"/>
            <a:ext cx="0" cy="1484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8" name="Shape 278"/>
          <p:cNvSpPr txBox="1"/>
          <p:nvPr/>
        </p:nvSpPr>
        <p:spPr>
          <a:xfrm>
            <a:off x="770190" y="2222081"/>
            <a:ext cx="1212900" cy="68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Automated IC Process</a:t>
            </a:r>
          </a:p>
        </p:txBody>
      </p:sp>
      <p:sp>
        <p:nvSpPr>
          <p:cNvPr id="279" name="Shape 279"/>
          <p:cNvSpPr/>
          <p:nvPr/>
        </p:nvSpPr>
        <p:spPr>
          <a:xfrm rot="-2669981">
            <a:off x="5383431" y="3757772"/>
            <a:ext cx="704517" cy="32584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5839600" y="1823675"/>
            <a:ext cx="2189100" cy="1484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6154310" y="1823650"/>
            <a:ext cx="1559700" cy="32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Google Servers</a:t>
            </a:r>
          </a:p>
        </p:txBody>
      </p:sp>
      <p:sp>
        <p:nvSpPr>
          <p:cNvPr id="282" name="Shape 282"/>
          <p:cNvSpPr/>
          <p:nvPr/>
        </p:nvSpPr>
        <p:spPr>
          <a:xfrm>
            <a:off x="6095179" y="2247124"/>
            <a:ext cx="1618800" cy="892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950750" y="2353475"/>
            <a:ext cx="1966800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Fusion Tables</a:t>
            </a:r>
          </a:p>
          <a:p>
            <a:endParaRPr lang="en"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Maps</a:t>
            </a:r>
          </a:p>
        </p:txBody>
      </p:sp>
      <p:sp>
        <p:nvSpPr>
          <p:cNvPr id="284" name="Shape 284"/>
          <p:cNvSpPr/>
          <p:nvPr/>
        </p:nvSpPr>
        <p:spPr>
          <a:xfrm>
            <a:off x="2148012" y="2548537"/>
            <a:ext cx="496199" cy="24029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883425" y="4171600"/>
            <a:ext cx="2189100" cy="128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100"/>
              <a:t>Login Data</a:t>
            </a:r>
          </a:p>
          <a:p>
            <a:pPr lvl="0" algn="ctr" rtl="0">
              <a:buNone/>
            </a:pPr>
            <a:r>
              <a:rPr lang="en" sz="1100"/>
              <a:t>IC Calculations</a:t>
            </a:r>
          </a:p>
          <a:p>
            <a:pPr lvl="0" algn="ctr" rtl="0">
              <a:buNone/>
            </a:pPr>
            <a:r>
              <a:rPr lang="en" sz="1100"/>
              <a:t>Image Overlay</a:t>
            </a:r>
          </a:p>
          <a:p>
            <a:endParaRPr lang="en" sz="1100"/>
          </a:p>
        </p:txBody>
      </p:sp>
      <p:cxnSp>
        <p:nvCxnSpPr>
          <p:cNvPr id="286" name="Shape 286"/>
          <p:cNvCxnSpPr/>
          <p:nvPr/>
        </p:nvCxnSpPr>
        <p:spPr>
          <a:xfrm rot="10800000" flipH="1">
            <a:off x="2434279" y="4003727"/>
            <a:ext cx="491099" cy="305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7" name="Shape 287"/>
          <p:cNvCxnSpPr/>
          <p:nvPr/>
        </p:nvCxnSpPr>
        <p:spPr>
          <a:xfrm rot="10800000">
            <a:off x="5894399" y="4105675"/>
            <a:ext cx="537300" cy="4724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8" name="Shape 288"/>
          <p:cNvSpPr txBox="1"/>
          <p:nvPr/>
        </p:nvSpPr>
        <p:spPr>
          <a:xfrm>
            <a:off x="5894400" y="4533025"/>
            <a:ext cx="2189100" cy="128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100"/>
              <a:t>HUC Zone Overlay</a:t>
            </a:r>
          </a:p>
          <a:p>
            <a:pPr lvl="0" algn="ctr" rtl="0">
              <a:buNone/>
            </a:pPr>
            <a:r>
              <a:rPr lang="en" sz="1100"/>
              <a:t>Google Maps Engine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Cover Data Production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pic>
        <p:nvPicPr>
          <p:cNvPr id="2" name="SSC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524000"/>
            <a:ext cx="6858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Acknowledgements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56250" y="2018100"/>
            <a:ext cx="7831500" cy="425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b="1" dirty="0"/>
              <a:t>We would like to thank...</a:t>
            </a:r>
          </a:p>
          <a:p>
            <a:endParaRPr lang="en" sz="1800" b="1" dirty="0"/>
          </a:p>
          <a:p>
            <a:pPr lvl="0" algn="ctr" rtl="0">
              <a:buNone/>
            </a:pPr>
            <a:r>
              <a:rPr lang="en" sz="1800" dirty="0"/>
              <a:t>Mentors:</a:t>
            </a:r>
          </a:p>
          <a:p>
            <a:pPr lvl="0" algn="ctr" rtl="0">
              <a:buNone/>
            </a:pPr>
            <a:r>
              <a:rPr lang="en" sz="1800" dirty="0"/>
              <a:t>Duane Armstrong, Ted Mason</a:t>
            </a:r>
          </a:p>
          <a:p>
            <a:endParaRPr lang="en" sz="1800" dirty="0"/>
          </a:p>
          <a:p>
            <a:pPr lvl="0" algn="ctr" rtl="0">
              <a:buNone/>
            </a:pPr>
            <a:r>
              <a:rPr lang="en" sz="1800" dirty="0"/>
              <a:t>SSC Education Program Coordinator:</a:t>
            </a:r>
          </a:p>
          <a:p>
            <a:pPr lvl="0" algn="ctr" rtl="0">
              <a:buNone/>
            </a:pPr>
            <a:r>
              <a:rPr lang="en" sz="1800" dirty="0"/>
              <a:t>Nancy Bordelon</a:t>
            </a:r>
          </a:p>
          <a:p>
            <a:endParaRPr lang="en" sz="1800" dirty="0"/>
          </a:p>
          <a:p>
            <a:pPr lvl="0" algn="ctr" rtl="0">
              <a:buNone/>
            </a:pPr>
            <a:r>
              <a:rPr lang="en" sz="1800" dirty="0"/>
              <a:t>ARTS:</a:t>
            </a:r>
          </a:p>
          <a:p>
            <a:pPr lvl="0" algn="ctr" rtl="0">
              <a:buNone/>
            </a:pPr>
            <a:r>
              <a:rPr lang="en" sz="1800" dirty="0" smtClean="0"/>
              <a:t>Shannon Ellis, Gerry Gasser,</a:t>
            </a:r>
          </a:p>
          <a:p>
            <a:pPr lvl="0" algn="ctr" rtl="0">
              <a:buNone/>
            </a:pPr>
            <a:r>
              <a:rPr lang="en" sz="1800" dirty="0" smtClean="0"/>
              <a:t>Carolyn Owen, Laura Pair,</a:t>
            </a:r>
          </a:p>
          <a:p>
            <a:pPr lvl="0" algn="ctr" rtl="0">
              <a:buNone/>
            </a:pPr>
            <a:r>
              <a:rPr lang="en" sz="1800" dirty="0" smtClean="0"/>
              <a:t>James “Doc Smoot, Joe Spruce</a:t>
            </a:r>
            <a:endParaRPr lang="en" sz="1800" dirty="0"/>
          </a:p>
          <a:p>
            <a:endParaRPr lang="en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285748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4800" b="0">
                <a:latin typeface="Open Sans"/>
                <a:ea typeface="Open Sans"/>
                <a:cs typeface="Open Sans"/>
                <a:sym typeface="Open Sans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Artificial structures covered by impervious materials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Asphalt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Concrete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Brick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Stone</a:t>
            </a:r>
          </a:p>
        </p:txBody>
      </p:sp>
      <p:sp>
        <p:nvSpPr>
          <p:cNvPr id="61" name="Shape 61"/>
          <p:cNvSpPr/>
          <p:nvPr/>
        </p:nvSpPr>
        <p:spPr>
          <a:xfrm>
            <a:off x="0" y="3768332"/>
            <a:ext cx="3148703" cy="237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x="3124200" y="3768332"/>
            <a:ext cx="2971800" cy="23743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3" name="Shape 63"/>
          <p:cNvSpPr/>
          <p:nvPr/>
        </p:nvSpPr>
        <p:spPr>
          <a:xfrm>
            <a:off x="6056132" y="3768333"/>
            <a:ext cx="3087868" cy="23743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Environmental Issues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Dirty runoff </a:t>
            </a:r>
            <a:r>
              <a:rPr lang="en" sz="1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water contamination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Heat islands </a:t>
            </a:r>
            <a:r>
              <a:rPr lang="en" sz="1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excess energy consumption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Excess heat transport during rainfall </a:t>
            </a:r>
            <a:r>
              <a:rPr lang="en" sz="1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</a:t>
            </a:r>
            <a:r>
              <a:rPr lang="en" sz="1800" baseline="-250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purge in water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Deprive tree root aeration </a:t>
            </a:r>
            <a:r>
              <a:rPr lang="en" sz="1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impacted carbon cycling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</p:txBody>
      </p:sp>
      <p:sp>
        <p:nvSpPr>
          <p:cNvPr id="70" name="Shape 70"/>
          <p:cNvSpPr/>
          <p:nvPr/>
        </p:nvSpPr>
        <p:spPr>
          <a:xfrm>
            <a:off x="7326428" y="3808230"/>
            <a:ext cx="1817571" cy="20317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4768665" y="3808229"/>
            <a:ext cx="2557756" cy="20317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0" y="3808234"/>
            <a:ext cx="2328739" cy="203179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2328752" y="3808246"/>
            <a:ext cx="2439906" cy="203176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Automation of Impervious Cover Map Production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2619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Field work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Taking samples and directly experimenting with absorption rates</a:t>
            </a:r>
          </a:p>
          <a:p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Remote Sensing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Backscatter radiation capture for spectral analysis</a:t>
            </a:r>
          </a:p>
        </p:txBody>
      </p:sp>
      <p:sp>
        <p:nvSpPr>
          <p:cNvPr id="86" name="Shape 86"/>
          <p:cNvSpPr/>
          <p:nvPr/>
        </p:nvSpPr>
        <p:spPr>
          <a:xfrm>
            <a:off x="5719200" y="2425150"/>
            <a:ext cx="3217549" cy="3678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2619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Satellite Imagery</a:t>
            </a:r>
          </a:p>
        </p:txBody>
      </p:sp>
      <p:sp>
        <p:nvSpPr>
          <p:cNvPr id="93" name="Shape 93"/>
          <p:cNvSpPr/>
          <p:nvPr/>
        </p:nvSpPr>
        <p:spPr>
          <a:xfrm>
            <a:off x="4686300" y="2192362"/>
            <a:ext cx="4000500" cy="2905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4" name="Shape 94"/>
          <p:cNvSpPr/>
          <p:nvPr/>
        </p:nvSpPr>
        <p:spPr>
          <a:xfrm>
            <a:off x="513812" y="3662775"/>
            <a:ext cx="3705225" cy="23050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5" name="Shape 95"/>
          <p:cNvSpPr txBox="1"/>
          <p:nvPr/>
        </p:nvSpPr>
        <p:spPr>
          <a:xfrm>
            <a:off x="513823" y="3188550"/>
            <a:ext cx="3705300" cy="4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/>
              <a:t>Landsat 8 Spectral Bands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Impervious Surfaces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Methods of Impervious Cover Analysis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Goals</a:t>
            </a:r>
          </a:p>
          <a:p>
            <a:endParaRPr lang="en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Automation of Impervious Cover Map Production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 Application Infrastructure</a:t>
            </a:r>
          </a:p>
          <a:p>
            <a:endParaRPr lang="en"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buClr>
                <a:srgbClr val="999999"/>
              </a:buClr>
              <a:buSzPct val="166666"/>
              <a:buFont typeface="Arial"/>
              <a:buChar char="•"/>
            </a:pPr>
            <a:r>
              <a:rPr lang="en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733</Words>
  <Application>Microsoft Macintosh PowerPoint</Application>
  <PresentationFormat>On-screen Show (4:3)</PresentationFormat>
  <Paragraphs>236</Paragraphs>
  <Slides>36</Slides>
  <Notes>34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swiss</vt:lpstr>
      <vt:lpstr>Web Based Impervious Cover Decision Making Tool</vt:lpstr>
      <vt:lpstr>Overview</vt:lpstr>
      <vt:lpstr>Overview</vt:lpstr>
      <vt:lpstr>Impervious Surfaces</vt:lpstr>
      <vt:lpstr>Impervious Surfaces</vt:lpstr>
      <vt:lpstr>Overview</vt:lpstr>
      <vt:lpstr>Methods of Impervious Cover Analysis</vt:lpstr>
      <vt:lpstr>Methods of Impervious Cover Analysis</vt:lpstr>
      <vt:lpstr>Overview</vt:lpstr>
      <vt:lpstr>Our Goals</vt:lpstr>
      <vt:lpstr>Overview</vt:lpstr>
      <vt:lpstr>Automation</vt:lpstr>
      <vt:lpstr>Automation</vt:lpstr>
      <vt:lpstr>Automation</vt:lpstr>
      <vt:lpstr>Automation</vt:lpstr>
      <vt:lpstr>Automation: Data Preparation</vt:lpstr>
      <vt:lpstr>Automation: Data Preparation</vt:lpstr>
      <vt:lpstr>Automation: Data Preparation</vt:lpstr>
      <vt:lpstr>Automation: Data Preparation</vt:lpstr>
      <vt:lpstr>Automation: Data Preparation</vt:lpstr>
      <vt:lpstr>Automation: Data Preparation</vt:lpstr>
      <vt:lpstr>Automation: Data Preparation</vt:lpstr>
      <vt:lpstr>Automation: Data Preparation</vt:lpstr>
      <vt:lpstr>Automation: Data Preparation</vt:lpstr>
      <vt:lpstr>Automation</vt:lpstr>
      <vt:lpstr>Automation: Pixel Classification</vt:lpstr>
      <vt:lpstr>Automation: Pixel Classification</vt:lpstr>
      <vt:lpstr>Automation: Pixel Classification</vt:lpstr>
      <vt:lpstr>Automation: Pixel Classification</vt:lpstr>
      <vt:lpstr>Automation: Work in Progress</vt:lpstr>
      <vt:lpstr>Overview</vt:lpstr>
      <vt:lpstr>Web Application Infrastructure</vt:lpstr>
      <vt:lpstr>Overview</vt:lpstr>
      <vt:lpstr>Demonstration</vt:lpstr>
      <vt:lpstr>Acknowledgements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Impervious Cover Decision Making Tool</dc:title>
  <cp:lastModifiedBy>James Yang</cp:lastModifiedBy>
  <cp:revision>16</cp:revision>
  <dcterms:modified xsi:type="dcterms:W3CDTF">2013-12-11T14:45:44Z</dcterms:modified>
</cp:coreProperties>
</file>